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1" r:id="rId2"/>
    <p:sldId id="262" r:id="rId3"/>
    <p:sldId id="256" r:id="rId4"/>
    <p:sldId id="257" r:id="rId5"/>
    <p:sldId id="263" r:id="rId6"/>
    <p:sldId id="259" r:id="rId7"/>
    <p:sldId id="258" r:id="rId8"/>
    <p:sldId id="265" r:id="rId9"/>
    <p:sldId id="264" r:id="rId10"/>
    <p:sldId id="267" r:id="rId11"/>
    <p:sldId id="269" r:id="rId12"/>
    <p:sldId id="261" r:id="rId13"/>
    <p:sldId id="272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5FE0A5-89B0-4662-B020-918578A90C63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BC950A-AF8C-489C-8CB9-5DB4FBC99E0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7200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BC950A-AF8C-489C-8CB9-5DB4FBC99E09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2014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77C9E-AD3C-49F2-BFEA-4C72FD161E25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A84A-9B35-4961-B359-4CA0CEA615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4759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77C9E-AD3C-49F2-BFEA-4C72FD161E25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A84A-9B35-4961-B359-4CA0CEA615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571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77C9E-AD3C-49F2-BFEA-4C72FD161E25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A84A-9B35-4961-B359-4CA0CEA615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2450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77C9E-AD3C-49F2-BFEA-4C72FD161E25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A84A-9B35-4961-B359-4CA0CEA615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1886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77C9E-AD3C-49F2-BFEA-4C72FD161E25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A84A-9B35-4961-B359-4CA0CEA615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2954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77C9E-AD3C-49F2-BFEA-4C72FD161E25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A84A-9B35-4961-B359-4CA0CEA615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252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77C9E-AD3C-49F2-BFEA-4C72FD161E25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A84A-9B35-4961-B359-4CA0CEA615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6319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77C9E-AD3C-49F2-BFEA-4C72FD161E25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A84A-9B35-4961-B359-4CA0CEA615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0195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77C9E-AD3C-49F2-BFEA-4C72FD161E25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A84A-9B35-4961-B359-4CA0CEA615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1209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77C9E-AD3C-49F2-BFEA-4C72FD161E25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A84A-9B35-4961-B359-4CA0CEA615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6802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77C9E-AD3C-49F2-BFEA-4C72FD161E25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1A84A-9B35-4961-B359-4CA0CEA615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2645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77C9E-AD3C-49F2-BFEA-4C72FD161E25}" type="datetimeFigureOut">
              <a:rPr lang="ko-KR" altLang="en-US" smtClean="0"/>
              <a:t>2017-02-10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1A84A-9B35-4961-B359-4CA0CEA615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8751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50188" y="188640"/>
            <a:ext cx="9194187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-50187" y="6381328"/>
            <a:ext cx="9194188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9687402">
            <a:off x="6907115" y="6438230"/>
            <a:ext cx="2396843" cy="67790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18683910">
            <a:off x="7909388" y="6314491"/>
            <a:ext cx="1557456" cy="70733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 rot="16773291">
            <a:off x="8120780" y="5961741"/>
            <a:ext cx="1759424" cy="68946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 rot="9289996">
            <a:off x="-149991" y="447104"/>
            <a:ext cx="2373521" cy="60440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rot="18683910">
            <a:off x="-444596" y="744302"/>
            <a:ext cx="2184322" cy="9024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 rot="17812794">
            <a:off x="-614213" y="837745"/>
            <a:ext cx="2142718" cy="67421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0" y="1767587"/>
            <a:ext cx="91440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㈜학술교육원 </a:t>
            </a:r>
            <a:endParaRPr lang="en-US" altLang="ko-KR" sz="3200" dirty="0" smtClean="0">
              <a:solidFill>
                <a:srgbClr val="00B0F0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4400" dirty="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온라인논문투고시스템</a:t>
            </a:r>
            <a:endParaRPr lang="en-US" altLang="ko-KR" sz="4400" dirty="0" smtClean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4000" dirty="0" smtClean="0">
                <a:solidFill>
                  <a:srgbClr val="00B0F0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심사자</a:t>
            </a:r>
            <a:r>
              <a:rPr lang="ko-KR" altLang="en-US" sz="4000" dirty="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</a:t>
            </a:r>
            <a:r>
              <a:rPr lang="ko-KR" altLang="en-US" sz="4000" dirty="0" err="1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메뉴얼</a:t>
            </a:r>
            <a:endParaRPr lang="ko-KR" altLang="en-US" sz="4000" dirty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129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16632"/>
            <a:ext cx="9036496" cy="6696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971600" y="2204864"/>
            <a:ext cx="3582144" cy="8640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 flipV="1">
            <a:off x="2720217" y="1700808"/>
            <a:ext cx="483631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987824" y="1331476"/>
            <a:ext cx="3763387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가입하신 심사위원 계정으로 로그인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9214" y="190381"/>
            <a:ext cx="2842818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맑은 고딕"/>
                <a:ea typeface="맑은 고딕"/>
              </a:rPr>
              <a:t>① 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온라인논문투고시스템에 직접 로그인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2896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2863"/>
            <a:ext cx="9144000" cy="677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23528" y="908720"/>
            <a:ext cx="576064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115616" y="908720"/>
            <a:ext cx="576064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화살표 연결선 10"/>
          <p:cNvCxnSpPr/>
          <p:nvPr/>
        </p:nvCxnSpPr>
        <p:spPr>
          <a:xfrm>
            <a:off x="611560" y="1300237"/>
            <a:ext cx="241815" cy="61601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23528" y="1980129"/>
            <a:ext cx="4176464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심사위원도 일반회원처럼 논문투고 가능합니다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 절차는 투고자용 매뉴얼을 참고 해 주세요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</p:txBody>
      </p:sp>
      <p:cxnSp>
        <p:nvCxnSpPr>
          <p:cNvPr id="14" name="직선 화살표 연결선 13"/>
          <p:cNvCxnSpPr>
            <a:stCxn id="7" idx="3"/>
          </p:cNvCxnSpPr>
          <p:nvPr/>
        </p:nvCxnSpPr>
        <p:spPr>
          <a:xfrm flipV="1">
            <a:off x="1691680" y="692696"/>
            <a:ext cx="432048" cy="39604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979712" y="332656"/>
            <a:ext cx="4032448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배정 받은 논문을 심사할 수 있는 메뉴입니다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7812360" y="1484784"/>
            <a:ext cx="1259632" cy="12961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004048" y="3501008"/>
            <a:ext cx="3888432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투고된 논문의 심사현황과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배정 받은 논문 현황을 알 수 있습니다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21" name="직선 화살표 연결선 20"/>
          <p:cNvCxnSpPr/>
          <p:nvPr/>
        </p:nvCxnSpPr>
        <p:spPr>
          <a:xfrm flipH="1">
            <a:off x="7884368" y="2780928"/>
            <a:ext cx="216024" cy="6480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8569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7384"/>
            <a:ext cx="9144000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23528" y="3789040"/>
            <a:ext cx="7344816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5004048" y="4797152"/>
            <a:ext cx="3168352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배정 받은 논문 목록입니다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9" name="직선 화살표 연결선 8"/>
          <p:cNvCxnSpPr/>
          <p:nvPr/>
        </p:nvCxnSpPr>
        <p:spPr>
          <a:xfrm>
            <a:off x="6444208" y="4149080"/>
            <a:ext cx="72008" cy="6480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494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8064896" cy="41044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395536" y="4233663"/>
            <a:ext cx="1368152" cy="4403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683568" y="5385990"/>
            <a:ext cx="7920880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논문을 배정받게 되면 심사위원의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이메일로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위의 메일이 자동 발송 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메일 하단의 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바로가기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 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버튼 클릭 시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온라인 논문투고시스템에 자동 로그인 되어 바로 심사 가능합니다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6" name="직선 화살표 연결선 5"/>
          <p:cNvCxnSpPr/>
          <p:nvPr/>
        </p:nvCxnSpPr>
        <p:spPr>
          <a:xfrm>
            <a:off x="1079612" y="4674041"/>
            <a:ext cx="240230" cy="58616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19214" y="190381"/>
            <a:ext cx="3156642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맑은 고딕"/>
                <a:ea typeface="맑은 고딕"/>
              </a:rPr>
              <a:t>②</a:t>
            </a:r>
            <a:r>
              <a:rPr lang="ko-KR" altLang="en-US" dirty="0" smtClean="0">
                <a:latin typeface="맑은 고딕"/>
                <a:ea typeface="맑은 고딕"/>
              </a:rPr>
              <a:t> </a:t>
            </a:r>
            <a:r>
              <a:rPr lang="ko-KR" altLang="en-US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이메일을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통한 자동 로그인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8014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7638"/>
            <a:ext cx="9144000" cy="5729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3923928" y="4681735"/>
            <a:ext cx="1440160" cy="4034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627784" y="4681735"/>
            <a:ext cx="1224136" cy="4034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0" y="11916"/>
            <a:ext cx="9144000" cy="7527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5004048" y="3923764"/>
            <a:ext cx="2448272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 반려 기능입니다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14" name="직선 화살표 연결선 13"/>
          <p:cNvCxnSpPr/>
          <p:nvPr/>
        </p:nvCxnSpPr>
        <p:spPr>
          <a:xfrm flipV="1">
            <a:off x="5220072" y="4365104"/>
            <a:ext cx="432048" cy="31663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403648" y="5733256"/>
            <a:ext cx="2304256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 수락</a:t>
            </a:r>
            <a:r>
              <a:rPr lang="en-US" altLang="ko-KR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</a:t>
            </a:r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기능입니다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19" name="직선 화살표 연결선 18"/>
          <p:cNvCxnSpPr/>
          <p:nvPr/>
        </p:nvCxnSpPr>
        <p:spPr>
          <a:xfrm flipH="1">
            <a:off x="3203848" y="5072366"/>
            <a:ext cx="216024" cy="64807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789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6672"/>
            <a:ext cx="9108504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403648" y="4077072"/>
            <a:ext cx="576064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683568" y="5733256"/>
            <a:ext cx="6624736" cy="92333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반려를 클릭하시게 되면 다음과 같은 화면이 나타납니다</a:t>
            </a:r>
            <a:r>
              <a:rPr lang="en-US" altLang="ko-KR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 </a:t>
            </a: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텍스트 공간에 반려 사유를 적으신 뒤 </a:t>
            </a:r>
            <a:endParaRPr lang="en-US" altLang="ko-KR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아래의 반려를 클릭하시면 심사진행이 취소됩니다</a:t>
            </a:r>
            <a:r>
              <a:rPr lang="en-US" altLang="ko-KR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13" name="직선 화살표 연결선 12"/>
          <p:cNvCxnSpPr/>
          <p:nvPr/>
        </p:nvCxnSpPr>
        <p:spPr>
          <a:xfrm flipH="1">
            <a:off x="1187624" y="4458017"/>
            <a:ext cx="324036" cy="127523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382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777" y="-315416"/>
            <a:ext cx="6077628" cy="2740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372" y="2473926"/>
            <a:ext cx="6012972" cy="2704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724" y="5085184"/>
            <a:ext cx="6077628" cy="1772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1619672" y="1844823"/>
            <a:ext cx="6120679" cy="33336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6575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58" y="105391"/>
            <a:ext cx="7494769" cy="3283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371556" y="2420438"/>
            <a:ext cx="4301116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심사논문파일을 다운로드 하여 보실 수 있습니다</a:t>
            </a:r>
            <a:r>
              <a:rPr lang="en-US" altLang="ko-KR" sz="1600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16" name="직선 화살표 연결선 15"/>
          <p:cNvCxnSpPr>
            <a:stCxn id="15" idx="1"/>
          </p:cNvCxnSpPr>
          <p:nvPr/>
        </p:nvCxnSpPr>
        <p:spPr>
          <a:xfrm flipH="1">
            <a:off x="2940499" y="2589715"/>
            <a:ext cx="431057" cy="21404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461" y="3192613"/>
            <a:ext cx="7477947" cy="3332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직사각형 38"/>
          <p:cNvSpPr/>
          <p:nvPr/>
        </p:nvSpPr>
        <p:spPr>
          <a:xfrm>
            <a:off x="747457" y="3284984"/>
            <a:ext cx="7370672" cy="30963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5559895" y="6474822"/>
            <a:ext cx="2251425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심사항목 부분입니다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41" name="직선 화살표 연결선 40"/>
          <p:cNvCxnSpPr>
            <a:endCxn id="40" idx="0"/>
          </p:cNvCxnSpPr>
          <p:nvPr/>
        </p:nvCxnSpPr>
        <p:spPr>
          <a:xfrm flipH="1">
            <a:off x="6685608" y="6093296"/>
            <a:ext cx="245043" cy="38152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51" y="2904165"/>
            <a:ext cx="762000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141042" y="2812258"/>
            <a:ext cx="752695" cy="28445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248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781" y="-315416"/>
            <a:ext cx="6477623" cy="2740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473926"/>
            <a:ext cx="6408712" cy="2704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728" y="5085184"/>
            <a:ext cx="6477623" cy="1772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1216843" y="5013176"/>
            <a:ext cx="6523508" cy="180254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4954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88" y="653787"/>
            <a:ext cx="6768752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856504" y="1157843"/>
            <a:ext cx="6775836" cy="19442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3" name="직선 화살표 연결선 22"/>
          <p:cNvCxnSpPr/>
          <p:nvPr/>
        </p:nvCxnSpPr>
        <p:spPr>
          <a:xfrm flipH="1">
            <a:off x="5220072" y="754434"/>
            <a:ext cx="360040" cy="40340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580112" y="314793"/>
            <a:ext cx="3384376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심사코멘트와 심사평가파일을 </a:t>
            </a:r>
            <a:endParaRPr lang="en-US" altLang="ko-KR" sz="1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올려주시면 저자에게 전달됩니다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979712" y="3174067"/>
            <a:ext cx="792088" cy="8728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3779912" y="3318082"/>
            <a:ext cx="5256584" cy="1077218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배정된 논문에 대한 심사결과를 선택합니다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‘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수정 후 재심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’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을 선택할 경우 투고자가 </a:t>
            </a:r>
            <a:r>
              <a:rPr lang="ko-KR" altLang="en-US" sz="1600" dirty="0" err="1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재투고를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하면</a:t>
            </a:r>
            <a:endParaRPr lang="en-US" altLang="ko-KR" sz="1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다시 심사위원이 수정된 논문을 재심사할 수 있습니다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이 외 결과 선택 시 재심사 할 수 없습니다</a:t>
            </a:r>
            <a:r>
              <a:rPr lang="en-US" altLang="ko-KR" sz="1600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 </a:t>
            </a:r>
            <a:endParaRPr lang="en-US" altLang="ko-KR" sz="1600" dirty="0" smtClean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cxnSp>
        <p:nvCxnSpPr>
          <p:cNvPr id="19" name="직선 화살표 연결선 18"/>
          <p:cNvCxnSpPr/>
          <p:nvPr/>
        </p:nvCxnSpPr>
        <p:spPr>
          <a:xfrm flipH="1" flipV="1">
            <a:off x="2771800" y="3610470"/>
            <a:ext cx="936104" cy="18108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/>
          <p:cNvSpPr/>
          <p:nvPr/>
        </p:nvSpPr>
        <p:spPr>
          <a:xfrm>
            <a:off x="4067944" y="4470212"/>
            <a:ext cx="50405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화살표 연결선 25"/>
          <p:cNvCxnSpPr/>
          <p:nvPr/>
        </p:nvCxnSpPr>
        <p:spPr>
          <a:xfrm flipV="1">
            <a:off x="3851920" y="5009211"/>
            <a:ext cx="445622" cy="61312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95536" y="5622339"/>
            <a:ext cx="5472608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확인을 클릭하시면 심사가 완료됩니다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 </a:t>
            </a:r>
          </a:p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잘못 심사</a:t>
            </a:r>
            <a:r>
              <a:rPr lang="ko-KR" altLang="en-US" sz="1600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한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</a:t>
            </a:r>
            <a:r>
              <a:rPr lang="ko-KR" altLang="en-US" sz="1600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부분이 있는지</a:t>
            </a:r>
            <a:r>
              <a:rPr lang="en-US" altLang="ko-KR" sz="1600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,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심사평가파일이 </a:t>
            </a:r>
            <a:r>
              <a:rPr lang="ko-KR" altLang="en-US" sz="1600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제대로 올라갔는지 </a:t>
            </a:r>
            <a:endParaRPr lang="en-US" altLang="ko-KR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  <a:p>
            <a:pPr algn="ctr"/>
            <a:r>
              <a:rPr lang="ko-KR" altLang="en-US" sz="1600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확인하신 후 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확인</a:t>
            </a:r>
            <a:r>
              <a:rPr lang="ko-KR" altLang="en-US" sz="1600" dirty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을</a:t>
            </a:r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 눌러주세요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8074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5" y="332656"/>
            <a:ext cx="9112855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467544" y="3933056"/>
            <a:ext cx="8208912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화살표 연결선 6"/>
          <p:cNvCxnSpPr/>
          <p:nvPr/>
        </p:nvCxnSpPr>
        <p:spPr>
          <a:xfrm flipV="1">
            <a:off x="2339752" y="4293096"/>
            <a:ext cx="445622" cy="61312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39552" y="4906224"/>
            <a:ext cx="2880320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심사 완료된 논문 목록입니다</a:t>
            </a:r>
            <a:r>
              <a:rPr lang="en-US" altLang="ko-KR" sz="1600" dirty="0" smtClean="0"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.</a:t>
            </a:r>
            <a:endParaRPr lang="ko-KR" altLang="en-US" sz="1600" dirty="0"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46159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-324544" y="188640"/>
            <a:ext cx="9865096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-172144" y="6381328"/>
            <a:ext cx="9865096" cy="288032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9687402">
            <a:off x="6513585" y="6340774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18683910">
            <a:off x="7204514" y="5988063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 rot="16773291">
            <a:off x="7318563" y="5921977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 rot="9687402">
            <a:off x="-903239" y="436118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rot="18683910">
            <a:off x="-1081240" y="753014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 rot="17812794">
            <a:off x="-1304947" y="930083"/>
            <a:ext cx="3372189" cy="81109"/>
          </a:xfrm>
          <a:prstGeom prst="rect">
            <a:avLst/>
          </a:prstGeom>
          <a:solidFill>
            <a:srgbClr val="377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0" y="2636912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감사합니다</a:t>
            </a:r>
            <a:r>
              <a:rPr lang="en-US" altLang="ko-KR" sz="4000" smtClean="0">
                <a:solidFill>
                  <a:srgbClr val="377ED5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!</a:t>
            </a:r>
            <a:endParaRPr lang="ko-KR" altLang="en-US" sz="4000" dirty="0">
              <a:solidFill>
                <a:srgbClr val="377ED5"/>
              </a:solidFill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9634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188</Words>
  <Application>Microsoft Office PowerPoint</Application>
  <PresentationFormat>화면 슬라이드 쇼(4:3)</PresentationFormat>
  <Paragraphs>33</Paragraphs>
  <Slides>13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UserNet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JSH</cp:lastModifiedBy>
  <cp:revision>24</cp:revision>
  <dcterms:created xsi:type="dcterms:W3CDTF">2015-09-11T00:14:31Z</dcterms:created>
  <dcterms:modified xsi:type="dcterms:W3CDTF">2017-02-10T07:42:46Z</dcterms:modified>
</cp:coreProperties>
</file>